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76" r:id="rId2"/>
    <p:sldId id="396" r:id="rId3"/>
    <p:sldId id="398" r:id="rId4"/>
    <p:sldId id="408" r:id="rId5"/>
    <p:sldId id="409" r:id="rId6"/>
    <p:sldId id="411" r:id="rId7"/>
    <p:sldId id="434" r:id="rId8"/>
    <p:sldId id="412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4" r:id="rId17"/>
    <p:sldId id="425" r:id="rId18"/>
    <p:sldId id="415" r:id="rId19"/>
    <p:sldId id="426" r:id="rId20"/>
    <p:sldId id="428" r:id="rId21"/>
    <p:sldId id="429" r:id="rId22"/>
    <p:sldId id="430" r:id="rId23"/>
    <p:sldId id="431" r:id="rId24"/>
    <p:sldId id="360" r:id="rId25"/>
    <p:sldId id="433" r:id="rId26"/>
    <p:sldId id="413" r:id="rId27"/>
    <p:sldId id="432" r:id="rId28"/>
  </p:sldIdLst>
  <p:sldSz cx="18288000" cy="10287000"/>
  <p:notesSz cx="7010400" cy="9296400"/>
  <p:embeddedFontLst>
    <p:embeddedFont>
      <p:font typeface="Franklin Gothic Medium Cond" panose="020B0606030402020204" pitchFamily="34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Trade Gothic Next Heavy" panose="020B0903040303020004" pitchFamily="34" charset="0"/>
      <p:bold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576" autoAdjust="0"/>
  </p:normalViewPr>
  <p:slideViewPr>
    <p:cSldViewPr>
      <p:cViewPr varScale="1">
        <p:scale>
          <a:sx n="81" d="100"/>
          <a:sy n="81" d="100"/>
        </p:scale>
        <p:origin x="234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>
              <a:defRPr sz="1200"/>
            </a:lvl1pPr>
          </a:lstStyle>
          <a:p>
            <a:fld id="{6069B20E-8CAA-4754-8094-0E4CEC5A691D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8" tIns="45714" rIns="91428" bIns="457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6"/>
            <a:ext cx="5607050" cy="3660775"/>
          </a:xfrm>
          <a:prstGeom prst="rect">
            <a:avLst/>
          </a:prstGeom>
        </p:spPr>
        <p:txBody>
          <a:bodyPr vert="horz" lIns="91428" tIns="45714" rIns="91428" bIns="457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6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29676"/>
            <a:ext cx="3038475" cy="466725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r">
              <a:defRPr sz="1200"/>
            </a:lvl1pPr>
          </a:lstStyle>
          <a:p>
            <a:fld id="{CD8824F3-6296-44FC-82BF-095A06892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9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72475-7BFC-C8CF-C1FF-02A06854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608AC-4BC6-4672-FA4C-47C06712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B94F1-CF8D-C516-7FD5-A88866D9C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00C5-5602-C5AF-9625-8E448E088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61F9D-C5BE-8EDD-4195-950E3FB93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D6229-01CA-C351-4218-F93C2C41A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5BD6B-497E-15F5-A82C-E045C5317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5AE70-46E5-7586-0627-82CFA2289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4D17-F90C-1862-1CAC-BF017355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69803-DDC1-B38C-E375-C984E4D75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62199-B3AA-03C9-0C7F-066141FEE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1E160-C5AE-8B96-8F84-B48741EC7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7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E61E1-2405-7DB4-9DAA-50B92ABF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24917-53AD-1771-755B-266B30C2D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E3E3E-3C49-7D14-3FDA-03CF6252D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5BA3-13FC-BF5D-2380-210E96D37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D7693-68C3-BD11-72F3-12F2B816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CBFDA-7F63-0B3D-B654-04EB9B130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D4694-B3DD-DDBD-9A5A-D333A38C0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80584-65BD-F208-074D-8BF253276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9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1E84-0A2B-28BC-C4BD-E093017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CED08-1D56-43EE-CA7F-D63100BFB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35A8F-9158-AEE2-B1A0-8A43E8819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C1C88-52C6-8A1F-7912-8002E5CE9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2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F7A8D-CE81-A558-60B8-BF4B88A5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18990-EF49-6F76-9BC2-BEA39338A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4F5BF-49AC-EA4E-89D9-B7AECB378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B3154-EF49-05C3-2F09-513129ED5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7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5BE17-0BBB-5BF8-1E13-9B8D16F9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9CC2B-9C88-D069-A627-29DC22532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D1AA7-3C02-FD31-AA08-FAF26027B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0442-2A9F-986E-5DBD-3441F762F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51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DBEC-97DF-C125-8591-8355E310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D1F08-1947-CE6F-1D7B-12A44FB64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A813C-F494-9E23-42D4-54FB99BB0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BBFA0-B8C8-D29D-E682-38D86DAF8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66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BB5E-424B-EDC8-5AE1-4C1D0B3F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FE3B2-B22B-C184-6050-B3B6D6EDE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66703-1CD1-22B2-2D5D-572AEB193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5DEA-482E-95EE-8212-F634ED936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69020-0DFF-6D84-079F-A5C306AA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C1D44-A1BB-1181-4FF1-CF3BB869C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E3A4F-8D69-70E3-62D5-5E61EC7C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0966-4610-861D-1EC3-E4E503B87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1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79DC-F05F-08ED-03D3-A82C7186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8BF5B-030C-DC19-8BB0-A22AC2B9E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4A435-7D46-CCA5-46C3-B786B05D1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7B8EF-4442-E0C7-0767-074E44BDF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63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FE60-9B15-E224-A048-1805F4D7C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59683-1C2B-7A55-EB1F-61F804197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D6F84-0E46-0CFF-66E5-EC8A86976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2DCED-811E-BA82-4B89-C5356BC06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03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0A9C9-D219-08B2-BD4A-7D04AD9F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2D545-88E8-FE18-3741-33B30C6CB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93C77-9BE9-B83B-81A5-0A19F627C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20F8B-D132-4760-A5C2-515F5132E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3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F0E13-5C8A-06DF-191E-3C22B7F31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C13E8F-A862-C9DF-77EE-2C0985EB5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D7491-391C-B6AA-B36D-78B19E042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34559-4C24-600F-CA10-D3F24DF00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59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4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A91CE-8920-30B5-D818-45A745C6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D0998-8975-0B6F-37BC-5DD8CC734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EC355-334C-AE85-1FB8-6BA52CCFB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54E8-3F15-F884-F271-650B8EAD4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8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4B2A-148A-DB68-7455-8AC261E1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6F7B8-E2EE-B635-FB65-C76C60D4A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6C20F-538A-43C3-B616-85CF6EAA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9A24-761C-3851-12D2-6C2C0BCA5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F283-51D3-A8A5-9383-47F8F88E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BCC62-87C9-D043-11F1-D35AB6979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BCEF5-0C13-8285-BDB6-02ECF51E9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FF24C-5AD8-963D-D873-144D1825B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2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D18BC-4D76-06DC-4805-AA0C006FB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27485-D680-96FD-2D88-00235968C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61A96-0346-57C1-60C4-B8686F2FF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2EE2F-67D1-19FE-2067-A6A420702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EF3B-AA36-9D54-518D-86CAACC1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422F6-DFF5-256A-F918-9B356325E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B2F0D-1008-50CF-81E0-13EDC4A51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3E031-1899-F837-D75A-9DD42AC87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6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4A48-E59D-9CDC-3323-46F31BCB0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B502A-BB28-3CC2-FBDD-332799FEB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4ED10-D848-1B11-2555-6FDD7F5DB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651A-E302-832A-5C4F-844199641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2C7C-1F3F-D332-16A4-C3009FDCB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66A25-E0B3-5B9B-8D95-FF03755D9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183D0-2392-91A5-E955-83B762020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21BB7-FE81-CC05-23E4-84D7BFC41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91F1-CDCC-CA00-DB66-123486CD6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4AB3F-BFE0-2EBB-F275-44C753F53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0722C-DF2F-449E-F5E0-EEC012CC2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3F304-650E-F3C7-5ACF-F31496FF7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94EAE-601B-511A-B4BC-43BF0F62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A9C24-7E7A-FC41-5767-070AB8A2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3D6051-FF4D-21CB-D4CC-A6E91C8DC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B2192-BEB2-E1AA-2428-3A789FEC8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24F3-6296-44FC-82BF-095A06892A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3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commons.wikimedia.org/wiki/file:bennett_family_house_monticello_ny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2D0B13-A1E0-96EF-B6AA-BA9961FAF2EF}"/>
              </a:ext>
            </a:extLst>
          </p:cNvPr>
          <p:cNvSpPr/>
          <p:nvPr/>
        </p:nvSpPr>
        <p:spPr>
          <a:xfrm>
            <a:off x="-76200" y="22468"/>
            <a:ext cx="18298510" cy="10287000"/>
          </a:xfrm>
          <a:prstGeom prst="rect">
            <a:avLst/>
          </a:prstGeom>
          <a:solidFill>
            <a:schemeClr val="tx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402A0-429C-237B-0DC9-0BC70FC64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99" b="7899"/>
          <a:stretch/>
        </p:blipFill>
        <p:spPr>
          <a:xfrm>
            <a:off x="-144781" y="44687"/>
            <a:ext cx="18298510" cy="10287001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6EA6DEEC-E1F0-F934-5071-356A5DCB9F89}"/>
              </a:ext>
            </a:extLst>
          </p:cNvPr>
          <p:cNvSpPr txBox="1"/>
          <p:nvPr/>
        </p:nvSpPr>
        <p:spPr>
          <a:xfrm>
            <a:off x="533400" y="560978"/>
            <a:ext cx="16711246" cy="9703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Project 4 PRESENTATION</a:t>
            </a:r>
          </a:p>
          <a:p>
            <a:pPr algn="ctr">
              <a:lnSpc>
                <a:spcPts val="8400"/>
              </a:lnSpc>
            </a:pPr>
            <a:endParaRPr lang="en-US" sz="4000" b="1" dirty="0">
              <a:solidFill>
                <a:srgbClr val="002060"/>
              </a:solidFill>
              <a:highlight>
                <a:srgbClr val="C0C0C0"/>
              </a:highlight>
              <a:latin typeface="Trade Gothic Next Heavy" panose="020B0903040303020004" pitchFamily="34" charset="0"/>
            </a:endParaRP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Group 2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Greg Thomas</a:t>
            </a:r>
          </a:p>
          <a:p>
            <a:pPr algn="ctr">
              <a:lnSpc>
                <a:spcPts val="8400"/>
              </a:lnSpc>
            </a:pPr>
            <a:r>
              <a:rPr lang="en-US" sz="6000" b="1" dirty="0" err="1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Hilari</a:t>
            </a: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 Waters</a:t>
            </a: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Jon Haas</a:t>
            </a:r>
          </a:p>
          <a:p>
            <a:pPr algn="ctr">
              <a:lnSpc>
                <a:spcPts val="8400"/>
              </a:lnSpc>
            </a:pPr>
            <a:endParaRPr lang="en-US" sz="6000" b="1" dirty="0">
              <a:solidFill>
                <a:schemeClr val="tx2"/>
              </a:solidFill>
              <a:highlight>
                <a:srgbClr val="C0C0C0"/>
              </a:highlight>
              <a:latin typeface="Trade Gothic Next Heavy" panose="020B0903040303020004" pitchFamily="34" charset="0"/>
            </a:endParaRPr>
          </a:p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chemeClr val="tx2"/>
                </a:solidFill>
                <a:highlight>
                  <a:srgbClr val="C0C0C0"/>
                </a:highlight>
                <a:latin typeface="Trade Gothic Next Heavy" panose="020B0903040303020004" pitchFamily="34" charset="0"/>
              </a:rPr>
              <a:t>Housing Prices Machine Learning</a:t>
            </a:r>
          </a:p>
          <a:p>
            <a:pPr algn="ctr">
              <a:lnSpc>
                <a:spcPts val="8400"/>
              </a:lnSpc>
            </a:pPr>
            <a:endParaRPr lang="en-US" sz="9000" b="1" dirty="0">
              <a:solidFill>
                <a:srgbClr val="FFFFFF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24449-7C7E-6CFA-478C-3E8D99FBF9E9}"/>
              </a:ext>
            </a:extLst>
          </p:cNvPr>
          <p:cNvSpPr txBox="1"/>
          <p:nvPr/>
        </p:nvSpPr>
        <p:spPr>
          <a:xfrm>
            <a:off x="3657601" y="9270109"/>
            <a:ext cx="10300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tx2"/>
                </a:solidFill>
                <a:highlight>
                  <a:srgbClr val="C0C0C0"/>
                </a:highlight>
                <a:latin typeface="Franklin Gothic Medium Cond" panose="020B0606030402020204" pitchFamily="34" charset="0"/>
              </a:rPr>
              <a:t>University of Kansas – Data Analytics Boot Camp </a:t>
            </a:r>
          </a:p>
          <a:p>
            <a:endParaRPr lang="en-US" sz="2400" dirty="0">
              <a:latin typeface="Franklin Gothic Medium Cond" panose="020B0606030402020204" pitchFamily="34" charset="0"/>
            </a:endParaRPr>
          </a:p>
        </p:txBody>
      </p:sp>
      <p:pic>
        <p:nvPicPr>
          <p:cNvPr id="8" name="Picture 12" descr="Kansas Jayhawks Logo and symbol, meaning, history, PNG, brand">
            <a:extLst>
              <a:ext uri="{FF2B5EF4-FFF2-40B4-BE49-F238E27FC236}">
                <a16:creationId xmlns:a16="http://schemas.microsoft.com/office/drawing/2014/main" id="{8F698C59-72AD-5D4B-04CD-46033CE6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17" y="7962900"/>
            <a:ext cx="338666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Kansas Jayhawks Logo and symbol, meaning, history, PNG, brand">
            <a:extLst>
              <a:ext uri="{FF2B5EF4-FFF2-40B4-BE49-F238E27FC236}">
                <a16:creationId xmlns:a16="http://schemas.microsoft.com/office/drawing/2014/main" id="{AFC521DF-85ED-0CAC-E23B-4A35F2B3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9" y="7969738"/>
            <a:ext cx="338666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542B6-C8EC-84BD-CA7F-E488196BC023}"/>
              </a:ext>
            </a:extLst>
          </p:cNvPr>
          <p:cNvSpPr txBox="1"/>
          <p:nvPr/>
        </p:nvSpPr>
        <p:spPr>
          <a:xfrm>
            <a:off x="12936" y="10401301"/>
            <a:ext cx="18298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commons.wikimedia.org/wiki/file:bennett_family_house_monticello_ny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4906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F75B8-2FFA-0B1E-5BDF-35E88EEA4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8F8F0-E79C-8057-5C4B-18D8228F1D3B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4D2E6161-5909-E0CA-9491-7737B36A0028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1D6E9-9C34-EC36-3D49-C936E60C2BA4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E43822-6B8C-1091-1B4F-CDAB46C1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80" y="3135456"/>
            <a:ext cx="12941339" cy="45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7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C998-D383-2885-3E27-A3C8B677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6FA4B9-36AF-1B61-7080-68959E50C43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59A8796C-FB50-3F7C-86D3-1767361EF378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B4AF9-B163-AEA9-00D3-3E44C2A48D9D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2CDD3-77FD-48CB-6C3E-82F15704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69" y="3120214"/>
            <a:ext cx="13606943" cy="48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2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16C3-BA50-5B26-ED3D-76B7BBD6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BAE8F-FA74-F5F2-BD52-C35C760903CB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06DF7948-91D4-A32E-1D2D-0DE9AB0B8C56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27758-4D79-63B9-65E8-203837ACE168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AB4CE-0CEE-EE4C-30A4-07DA735C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58" y="3116404"/>
            <a:ext cx="13573834" cy="48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B937C-CC7D-1BD9-C2BA-8FC71494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377E4B-AB2F-9C61-E73A-B167D8C22D0E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05F02C7F-55B1-7219-D140-64D7B2AC0BF3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E8CAC-5885-A05A-9215-6223E7615D80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7E92E-C0D0-369A-C46E-A8B8E9F2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26" y="3116404"/>
            <a:ext cx="13934893" cy="49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4F94D-6A7F-B2D7-3647-E9344B86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DE38D-AD57-4F85-2569-989C8E58C552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AF7E489C-B84E-21EA-DE8C-F75B0AA4E262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5915B-892D-D5AC-F189-96885E433994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then wanted to get a feel for the data by City and prices/</a:t>
            </a:r>
            <a:r>
              <a:rPr lang="en-US" sz="2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B0C19-DCAF-14CA-02BD-80116FD1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71" y="2968094"/>
            <a:ext cx="9380729" cy="58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7457A-AA4C-0B86-31DB-A6A3C0AE5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6450DD-7E08-4FDF-94F6-E134D6E6CB40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046E5A14-7227-7EC1-B84F-F03E2D4FE9C2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1659-8C4E-DB02-B7A9-091749810FE0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prices/</a:t>
            </a:r>
            <a:r>
              <a:rPr lang="en-US" sz="2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10864-2645-6D19-FE4D-19FACF61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95" y="3122855"/>
            <a:ext cx="9030205" cy="57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9F575-A94C-D16E-8A45-5478A6F9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214EB3-69EB-A758-B4D9-FE4939CBAEC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70F7DCE2-5331-1778-340E-461C30B424FF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F95A7-EFA9-960C-17BC-B055D8B0C103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prices/</a:t>
            </a:r>
            <a:r>
              <a:rPr lang="en-US" sz="2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C9CBB-3E55-8CCF-6EF7-A7F50623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19" y="2873755"/>
            <a:ext cx="9552181" cy="59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B92E-5EE8-9666-F322-EC140EBE9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4EA179-379A-5E0A-3D97-ECD9C5EAE31C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79ED2115-8E12-1018-CF42-E2C141DDB03D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1536-BF25-BCF2-D484-95EECCD04C13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wanted to get a feel for the data by City and prices/</a:t>
            </a:r>
            <a:r>
              <a:rPr lang="en-US" sz="2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zip code.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4D504-80B3-9643-EF72-7F96A2FC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23" y="2942276"/>
            <a:ext cx="9514078" cy="57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3A587-82D5-E589-D724-C0F67F0D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EE0A2D-1C03-F795-7B63-9C940415957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4AEAF977-70F5-C630-F047-CB7133C23002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7130F-5E13-4990-B13D-CC0C6F7A6D93}"/>
              </a:ext>
            </a:extLst>
          </p:cNvPr>
          <p:cNvSpPr txBox="1"/>
          <p:nvPr/>
        </p:nvSpPr>
        <p:spPr>
          <a:xfrm>
            <a:off x="914400" y="1765694"/>
            <a:ext cx="164592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Hot Encoding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Hot Encoding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Gradient Boosting Regression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9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CAAAE-F6D1-1103-D147-F7962BE2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2509DB-9223-F31C-1161-A4C94E01729F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EF09C84D-278B-184F-DA24-418878EB97FA}"/>
              </a:ext>
            </a:extLst>
          </p:cNvPr>
          <p:cNvSpPr txBox="1"/>
          <p:nvPr/>
        </p:nvSpPr>
        <p:spPr>
          <a:xfrm>
            <a:off x="609600" y="664053"/>
            <a:ext cx="16163261" cy="95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8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Models:  Topeka – 66609, 4 bed, 2000 </a:t>
            </a:r>
            <a:r>
              <a:rPr lang="en-US" sz="4800" dirty="0" err="1">
                <a:solidFill>
                  <a:srgbClr val="6B1B1B"/>
                </a:solidFill>
                <a:latin typeface="Trade Gothic Next Heavy" panose="020B0903040303020004" pitchFamily="34" charset="0"/>
              </a:rPr>
              <a:t>sqft</a:t>
            </a:r>
            <a:endParaRPr lang="en-US" sz="4800" dirty="0">
              <a:solidFill>
                <a:srgbClr val="6B1B1B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6A29-D385-F456-8F05-FE51A17D7C97}"/>
              </a:ext>
            </a:extLst>
          </p:cNvPr>
          <p:cNvSpPr txBox="1"/>
          <p:nvPr/>
        </p:nvSpPr>
        <p:spPr>
          <a:xfrm>
            <a:off x="914400" y="1765694"/>
            <a:ext cx="1645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C24A1-045D-DDD9-9101-5B204885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24100"/>
            <a:ext cx="9906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9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799E-D370-6CA4-1FF7-862B1386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3E2AEF-C7C3-E3F1-C4A3-68457CD124FA}"/>
              </a:ext>
            </a:extLst>
          </p:cNvPr>
          <p:cNvSpPr/>
          <p:nvPr/>
        </p:nvSpPr>
        <p:spPr>
          <a:xfrm>
            <a:off x="0" y="8801100"/>
            <a:ext cx="182880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31DB8-4CCC-97E4-CAB8-221CB6DDA761}"/>
              </a:ext>
            </a:extLst>
          </p:cNvPr>
          <p:cNvSpPr txBox="1"/>
          <p:nvPr/>
        </p:nvSpPr>
        <p:spPr>
          <a:xfrm>
            <a:off x="914400" y="2552700"/>
            <a:ext cx="14318830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1E1E1E"/>
                </a:solidFill>
                <a:latin typeface="Franklin Gothic Medium Cond" panose="020B0606030402020204" pitchFamily="34" charset="0"/>
                <a:cs typeface="Segoe UI" panose="020B0502040204020203" pitchFamily="34" charset="0"/>
              </a:rPr>
              <a:t>Analysis of USA Real Estate Dataset (2.2M+ listings from Kaggle.com) </a:t>
            </a: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businesses, employees and people looking to move their permanent residence location, it is important to know and understand the cost of purchasing a home in the new location.   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Often times, wages/salaries may be similar, between locations.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 the cost of housing maybe considerably different.  </a:t>
            </a:r>
          </a:p>
          <a:p>
            <a:endParaRPr lang="en-US" sz="4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  <a:p>
            <a:endParaRPr lang="en-US" sz="4400" b="1" dirty="0">
              <a:solidFill>
                <a:srgbClr val="1E1E1E"/>
              </a:solidFill>
              <a:latin typeface="Franklin Gothic Medium Cond" panose="020B06060304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D3ECFA35-8217-A68F-A10A-83E2235C486C}"/>
              </a:ext>
            </a:extLst>
          </p:cNvPr>
          <p:cNvSpPr txBox="1"/>
          <p:nvPr/>
        </p:nvSpPr>
        <p:spPr>
          <a:xfrm>
            <a:off x="838200" y="843578"/>
            <a:ext cx="16687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Project Description &amp; Motivation:</a:t>
            </a:r>
          </a:p>
        </p:txBody>
      </p:sp>
    </p:spTree>
    <p:extLst>
      <p:ext uri="{BB962C8B-B14F-4D97-AF65-F5344CB8AC3E}">
        <p14:creationId xmlns:p14="http://schemas.microsoft.com/office/powerpoint/2010/main" val="168552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0A0E-1DBD-BB16-B011-C706317C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6E05D-72B7-66F6-C103-659B2F27E0E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570CD21-FD62-444E-D79B-3F67CDC9ADCC}"/>
              </a:ext>
            </a:extLst>
          </p:cNvPr>
          <p:cNvSpPr txBox="1"/>
          <p:nvPr/>
        </p:nvSpPr>
        <p:spPr>
          <a:xfrm>
            <a:off x="609600" y="664053"/>
            <a:ext cx="16163261" cy="95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8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Models:  Dallas – 75218, 4 bed, 2000 </a:t>
            </a:r>
            <a:r>
              <a:rPr lang="en-US" sz="4800" dirty="0" err="1">
                <a:solidFill>
                  <a:srgbClr val="6B1B1B"/>
                </a:solidFill>
                <a:latin typeface="Trade Gothic Next Heavy" panose="020B0903040303020004" pitchFamily="34" charset="0"/>
              </a:rPr>
              <a:t>sqft</a:t>
            </a:r>
            <a:endParaRPr lang="en-US" sz="4800" dirty="0">
              <a:solidFill>
                <a:srgbClr val="6B1B1B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96DFC-F090-1991-689B-86D99FCE8672}"/>
              </a:ext>
            </a:extLst>
          </p:cNvPr>
          <p:cNvSpPr txBox="1"/>
          <p:nvPr/>
        </p:nvSpPr>
        <p:spPr>
          <a:xfrm>
            <a:off x="914400" y="1765694"/>
            <a:ext cx="1645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FA40-3E17-CD33-807F-13C7D818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65694"/>
            <a:ext cx="10483274" cy="70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4A366-67C3-6195-5345-22B3E2737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8195FC-06AA-FB42-6E90-D2464AA7FA8C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33747C3E-8EE9-2D3A-4DF1-70749D28BA82}"/>
              </a:ext>
            </a:extLst>
          </p:cNvPr>
          <p:cNvSpPr txBox="1"/>
          <p:nvPr/>
        </p:nvSpPr>
        <p:spPr>
          <a:xfrm>
            <a:off x="609600" y="664053"/>
            <a:ext cx="16163261" cy="95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8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Models:  Denver – 80204, 4 bed, 2000 </a:t>
            </a:r>
            <a:r>
              <a:rPr lang="en-US" sz="4800" dirty="0" err="1">
                <a:solidFill>
                  <a:srgbClr val="6B1B1B"/>
                </a:solidFill>
                <a:latin typeface="Trade Gothic Next Heavy" panose="020B0903040303020004" pitchFamily="34" charset="0"/>
              </a:rPr>
              <a:t>sqft</a:t>
            </a:r>
            <a:endParaRPr lang="en-US" sz="4800" dirty="0">
              <a:solidFill>
                <a:srgbClr val="6B1B1B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926EB-72D5-940B-F74E-2284FA9763D1}"/>
              </a:ext>
            </a:extLst>
          </p:cNvPr>
          <p:cNvSpPr txBox="1"/>
          <p:nvPr/>
        </p:nvSpPr>
        <p:spPr>
          <a:xfrm>
            <a:off x="914400" y="1765694"/>
            <a:ext cx="1645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1E075-9557-BCB7-7D01-80A1D481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65694"/>
            <a:ext cx="10733151" cy="71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44A7-2886-CD2D-B612-42F9928A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C4251-8118-1C59-56E5-417CF6231DA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6AB46918-25C8-E62B-CAA8-36901D87D545}"/>
              </a:ext>
            </a:extLst>
          </p:cNvPr>
          <p:cNvSpPr txBox="1"/>
          <p:nvPr/>
        </p:nvSpPr>
        <p:spPr>
          <a:xfrm>
            <a:off x="609600" y="664053"/>
            <a:ext cx="16163261" cy="95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8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Models:  Kansas City, MO – 64128, 4 bed, 2000 </a:t>
            </a:r>
            <a:r>
              <a:rPr lang="en-US" sz="4800" dirty="0" err="1">
                <a:solidFill>
                  <a:srgbClr val="6B1B1B"/>
                </a:solidFill>
                <a:latin typeface="Trade Gothic Next Heavy" panose="020B0903040303020004" pitchFamily="34" charset="0"/>
              </a:rPr>
              <a:t>sqft</a:t>
            </a:r>
            <a:endParaRPr lang="en-US" sz="4800" dirty="0">
              <a:solidFill>
                <a:srgbClr val="6B1B1B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2356A-0A20-98FC-CF26-363DE9130C5E}"/>
              </a:ext>
            </a:extLst>
          </p:cNvPr>
          <p:cNvSpPr txBox="1"/>
          <p:nvPr/>
        </p:nvSpPr>
        <p:spPr>
          <a:xfrm>
            <a:off x="914400" y="1765694"/>
            <a:ext cx="1645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35D0-D43D-FB72-4370-C98DD56D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65694"/>
            <a:ext cx="10424341" cy="69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2E80A-E2D9-1743-16E9-D2DBAEF6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340C00-5965-1DD1-4C3B-520E4CC06EA2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7F420E11-3807-CE60-EBB9-A209CCD05F29}"/>
              </a:ext>
            </a:extLst>
          </p:cNvPr>
          <p:cNvSpPr txBox="1"/>
          <p:nvPr/>
        </p:nvSpPr>
        <p:spPr>
          <a:xfrm>
            <a:off x="609600" y="664053"/>
            <a:ext cx="16163261" cy="956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8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Models:  Kansas City, KS – 66102, 4 bed, 2000 </a:t>
            </a:r>
            <a:r>
              <a:rPr lang="en-US" sz="4800" dirty="0" err="1">
                <a:solidFill>
                  <a:srgbClr val="6B1B1B"/>
                </a:solidFill>
                <a:latin typeface="Trade Gothic Next Heavy" panose="020B0903040303020004" pitchFamily="34" charset="0"/>
              </a:rPr>
              <a:t>sqft</a:t>
            </a:r>
            <a:endParaRPr lang="en-US" sz="4800" dirty="0">
              <a:solidFill>
                <a:srgbClr val="6B1B1B"/>
              </a:solidFill>
              <a:latin typeface="Trade Gothic Next Heavy" panose="020B0903040303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42230-E5E7-7240-86D6-5DCB4BD7E668}"/>
              </a:ext>
            </a:extLst>
          </p:cNvPr>
          <p:cNvSpPr txBox="1"/>
          <p:nvPr/>
        </p:nvSpPr>
        <p:spPr>
          <a:xfrm>
            <a:off x="914400" y="1765694"/>
            <a:ext cx="1645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CC977-DFC9-D430-2B0F-28371D26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65694"/>
            <a:ext cx="10829233" cy="72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5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55E9C6AC-48CA-CCD3-2141-6DAA70001432}"/>
              </a:ext>
            </a:extLst>
          </p:cNvPr>
          <p:cNvSpPr txBox="1"/>
          <p:nvPr/>
        </p:nvSpPr>
        <p:spPr>
          <a:xfrm>
            <a:off x="0" y="713482"/>
            <a:ext cx="18288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Analysis:  User Interaction!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06D8A4-C149-AE61-A592-11BAAB891780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6652-2CC6-9329-82A6-53C97D08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634846"/>
            <a:ext cx="9677399" cy="57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44846-7908-7053-AA8B-B90B7129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5E831C61-539C-B450-3270-119849F8DA8D}"/>
              </a:ext>
            </a:extLst>
          </p:cNvPr>
          <p:cNvSpPr txBox="1"/>
          <p:nvPr/>
        </p:nvSpPr>
        <p:spPr>
          <a:xfrm>
            <a:off x="533400" y="713482"/>
            <a:ext cx="17754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Analysis: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DEB47-AD03-3F94-8FAA-42A30A44671B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37452-8A84-9722-313E-878058B1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78216"/>
            <a:ext cx="6160987" cy="5887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133D4-403A-9443-25A9-0926490D4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703747"/>
            <a:ext cx="6160987" cy="5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1F53-73A6-58A9-97F1-111FE94D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F8DBDC5E-04B5-C7CA-7B88-3C987B9FDA61}"/>
              </a:ext>
            </a:extLst>
          </p:cNvPr>
          <p:cNvSpPr txBox="1"/>
          <p:nvPr/>
        </p:nvSpPr>
        <p:spPr>
          <a:xfrm>
            <a:off x="685800" y="713482"/>
            <a:ext cx="17602200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Summary: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29EC6C-B93E-2775-D33B-4C57638900AD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F1F0C-A091-38EC-49F4-E43C3F5AD3C4}"/>
              </a:ext>
            </a:extLst>
          </p:cNvPr>
          <p:cNvSpPr txBox="1"/>
          <p:nvPr/>
        </p:nvSpPr>
        <p:spPr>
          <a:xfrm>
            <a:off x="-152400" y="2014627"/>
            <a:ext cx="1600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better performing models tended to be random Forest and Gradient Boosting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better technique for preprocessing is to add “One Hot Encoding” on the zip codes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4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5048-7301-AD3D-D992-E10CB1409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8">
            <a:extLst>
              <a:ext uri="{FF2B5EF4-FFF2-40B4-BE49-F238E27FC236}">
                <a16:creationId xmlns:a16="http://schemas.microsoft.com/office/drawing/2014/main" id="{A77D0AC2-52BE-FC6A-3FC4-D8549F4E3F35}"/>
              </a:ext>
            </a:extLst>
          </p:cNvPr>
          <p:cNvSpPr txBox="1"/>
          <p:nvPr/>
        </p:nvSpPr>
        <p:spPr>
          <a:xfrm>
            <a:off x="381000" y="713482"/>
            <a:ext cx="17907000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Next Steps: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FBBEFC-0D15-F647-4C37-18C77CE500A5}"/>
              </a:ext>
            </a:extLst>
          </p:cNvPr>
          <p:cNvSpPr/>
          <p:nvPr/>
        </p:nvSpPr>
        <p:spPr>
          <a:xfrm>
            <a:off x="12192" y="8801100"/>
            <a:ext cx="18275808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95650-9BFA-7BF1-039F-063E52457291}"/>
              </a:ext>
            </a:extLst>
          </p:cNvPr>
          <p:cNvSpPr txBox="1"/>
          <p:nvPr/>
        </p:nvSpPr>
        <p:spPr>
          <a:xfrm>
            <a:off x="-152400" y="2014627"/>
            <a:ext cx="16002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limited the data to our particular needs to solve our problem.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time we think not to limit the data would give us a more dynamic model.</a:t>
            </a:r>
          </a:p>
          <a:p>
            <a:pPr marL="1885950" lvl="3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would allow any zip, in any city, for any house size or bedroom quantity.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searched for other data we thought might influence home prices, however the free data was hard to find.  Examples: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Actual Addresses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Crime Rates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 Supply and Demand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Possibly adding indexes such as consumer pricing</a:t>
            </a:r>
          </a:p>
          <a:p>
            <a:pPr lvl="2"/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5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7A1-75A4-8ABE-5356-22F83F0F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A45420-0C1C-9D82-97DC-7BC7BCB4B116}"/>
              </a:ext>
            </a:extLst>
          </p:cNvPr>
          <p:cNvSpPr/>
          <p:nvPr/>
        </p:nvSpPr>
        <p:spPr>
          <a:xfrm>
            <a:off x="-88392" y="9144697"/>
            <a:ext cx="183642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A4ABA-B5C1-F78D-BEB1-C1C09F5433FD}"/>
              </a:ext>
            </a:extLst>
          </p:cNvPr>
          <p:cNvSpPr txBox="1"/>
          <p:nvPr/>
        </p:nvSpPr>
        <p:spPr>
          <a:xfrm>
            <a:off x="838200" y="2404390"/>
            <a:ext cx="1584283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HME, Inc.’s headquarters are located in  Topeka, Kansas where all major operations and fabrications are completed. </a:t>
            </a:r>
          </a:p>
          <a:p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HME has also established satellite offices in larger cities which include Kansas City, Denver, and Dallas. </a:t>
            </a:r>
          </a:p>
          <a:p>
            <a:pPr lvl="1"/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satellite offices include key positions for Project Management, Estimating, Sales, Accounting, Steel Detailing (drafting), and Engineering.  </a:t>
            </a:r>
          </a:p>
          <a:p>
            <a:pPr lvl="1"/>
            <a:endParaRPr lang="en-US" sz="36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HME also recently added Data Analytics to list!  </a:t>
            </a:r>
          </a:p>
          <a:p>
            <a:endParaRPr lang="en-US" sz="36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38">
            <a:extLst>
              <a:ext uri="{FF2B5EF4-FFF2-40B4-BE49-F238E27FC236}">
                <a16:creationId xmlns:a16="http://schemas.microsoft.com/office/drawing/2014/main" id="{FDECBFD6-1FD2-E78C-9BBD-64395EE3F3CD}"/>
              </a:ext>
            </a:extLst>
          </p:cNvPr>
          <p:cNvSpPr txBox="1"/>
          <p:nvPr/>
        </p:nvSpPr>
        <p:spPr>
          <a:xfrm>
            <a:off x="921170" y="952500"/>
            <a:ext cx="1316280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Specific Needs and Why?</a:t>
            </a:r>
          </a:p>
        </p:txBody>
      </p:sp>
    </p:spTree>
    <p:extLst>
      <p:ext uri="{BB962C8B-B14F-4D97-AF65-F5344CB8AC3E}">
        <p14:creationId xmlns:p14="http://schemas.microsoft.com/office/powerpoint/2010/main" val="28565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1DC8B-09FB-301B-C37F-25890A072013}"/>
              </a:ext>
            </a:extLst>
          </p:cNvPr>
          <p:cNvSpPr txBox="1"/>
          <p:nvPr/>
        </p:nvSpPr>
        <p:spPr>
          <a:xfrm>
            <a:off x="921170" y="3009900"/>
            <a:ext cx="15544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HME has grown to over 500 employees, the management team has realized there is a shortage of talented, experienced, and qualified individuals in the Topeka market. 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HME must recruit outside of Topeka to </a:t>
            </a:r>
            <a:r>
              <a:rPr lang="en-US" sz="36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fullfill</a:t>
            </a: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key positions.</a:t>
            </a: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College Grads want to live in big cities.  </a:t>
            </a: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HME is going to be competitive in the job marketplace at major universities,  </a:t>
            </a:r>
          </a:p>
          <a:p>
            <a:pPr marL="2857500" lvl="5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HME must have positions available in attractive areas of large cities.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2F86-EE5A-1A27-4591-E4E89E91E605}"/>
              </a:ext>
            </a:extLst>
          </p:cNvPr>
          <p:cNvSpPr/>
          <p:nvPr/>
        </p:nvSpPr>
        <p:spPr>
          <a:xfrm>
            <a:off x="-38100" y="8782538"/>
            <a:ext cx="18364200" cy="1485900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4F4E99A-04B4-D3C5-A60B-25E1A3036CF9}"/>
              </a:ext>
            </a:extLst>
          </p:cNvPr>
          <p:cNvSpPr txBox="1"/>
          <p:nvPr/>
        </p:nvSpPr>
        <p:spPr>
          <a:xfrm>
            <a:off x="921170" y="952500"/>
            <a:ext cx="1591903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Specific Needs and Why?  (continued)</a:t>
            </a:r>
          </a:p>
        </p:txBody>
      </p:sp>
    </p:spTree>
    <p:extLst>
      <p:ext uri="{BB962C8B-B14F-4D97-AF65-F5344CB8AC3E}">
        <p14:creationId xmlns:p14="http://schemas.microsoft.com/office/powerpoint/2010/main" val="245213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BB1C-2B4D-9CA2-689D-BA802408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C799B1-1A0B-3719-279B-9EEBEE6170B9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53A13435-B4D9-CBD2-9678-67A536731FFE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Specific Needs and Why?  (continued)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F3C68-902C-0139-4AFB-B4D3420C1F35}"/>
              </a:ext>
            </a:extLst>
          </p:cNvPr>
          <p:cNvSpPr txBox="1"/>
          <p:nvPr/>
        </p:nvSpPr>
        <p:spPr>
          <a:xfrm>
            <a:off x="914400" y="1765694"/>
            <a:ext cx="16459200" cy="686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order to bring in young engineers, accountants, construction managers, etc.</a:t>
            </a:r>
          </a:p>
          <a:p>
            <a:pPr lvl="2"/>
            <a:endParaRPr lang="en-US" sz="32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HME must also relocate experienced managers capable of training and managing the college grads. </a:t>
            </a:r>
          </a:p>
          <a:p>
            <a:pPr lvl="3"/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Thus, existing Topeka managers moving to other larger cities, may need compensated for cost of living adjustments. </a:t>
            </a:r>
          </a:p>
          <a:p>
            <a:pPr lvl="4"/>
            <a:endParaRPr lang="en-US" sz="32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 can be a major portion of adjustment. 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the convenience and attractiveness of it’s satellite offices, HME needs to consider attractive locations close to the housing needs of it’s current and future employees.</a:t>
            </a: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7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D736-B85C-D551-19E1-D51FC007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E99577-DEBF-6AD7-0B69-1EA0F5AA76B5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31B444BA-0293-B51B-8303-25404F821BBF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Dataset Being Considered: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3FA9-496D-08EF-2853-19F2AACEBDCA}"/>
              </a:ext>
            </a:extLst>
          </p:cNvPr>
          <p:cNvSpPr txBox="1"/>
          <p:nvPr/>
        </p:nvSpPr>
        <p:spPr>
          <a:xfrm>
            <a:off x="914400" y="1765694"/>
            <a:ext cx="16459200" cy="877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choose to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Kaggle.com’s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“USA Real Estate Dataset.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is a large dataset with over 2.2 M home listings in the U.S.</a:t>
            </a:r>
          </a:p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dataset included 10 columns of information: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Price – Price/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and Price for number of bedrooms were considered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Bed – We felt very important, but limited our analysis to 2, 3, and 4 bedrooms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City – We looked at HME’s Satellite office cities (KC, Denver, Dallas, and Topeka)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– We found important.  3 of the cities in analysis were in multiple states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zip_code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We used to identify key areas of cities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House-size – We used house size as square feet to calculate $/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sqft</a:t>
            </a: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59E4-8A43-3D53-8162-BE43AC331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477E1-1CEB-0E5C-2EFB-D3C6F25B6AE2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7B9E6136-4BE1-0658-27C1-39961CFEDD11}"/>
              </a:ext>
            </a:extLst>
          </p:cNvPr>
          <p:cNvSpPr txBox="1"/>
          <p:nvPr/>
        </p:nvSpPr>
        <p:spPr>
          <a:xfrm>
            <a:off x="609600" y="664053"/>
            <a:ext cx="1616326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Resources: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5D952-6F12-9120-B585-9CF7E4FB8513}"/>
              </a:ext>
            </a:extLst>
          </p:cNvPr>
          <p:cNvSpPr txBox="1"/>
          <p:nvPr/>
        </p:nvSpPr>
        <p:spPr>
          <a:xfrm>
            <a:off x="914400" y="1765694"/>
            <a:ext cx="16459200" cy="830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Kaggle.com’s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“USA Real Estate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</a:t>
            </a: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Colab</a:t>
            </a: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“Notebook”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Numpy</a:t>
            </a: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Seaborn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Sklearn</a:t>
            </a: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Tableau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Hot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Gradient Boosting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8FF5-B186-003D-7F3B-3AB4B91F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5C8DAB-420D-7935-6273-654D7D215225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8C62821B-2A35-D702-6822-1E40527237EF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27A91-E7E4-8C01-3404-0A9ADA328539}"/>
              </a:ext>
            </a:extLst>
          </p:cNvPr>
          <p:cNvSpPr txBox="1"/>
          <p:nvPr/>
        </p:nvSpPr>
        <p:spPr>
          <a:xfrm>
            <a:off x="914400" y="1765694"/>
            <a:ext cx="16459200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included from 1 to 22 bedrooms.  First we choose to get a feel for the data for the for each city, but limited from 1 to 5 bedrooms.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4D583-0E3C-793A-7ECA-26C6149E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68" y="2933700"/>
            <a:ext cx="10646063" cy="57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EDC90-5E2A-83F7-85FC-0966F3565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204E21-664A-5BC9-2964-2A1878486E7B}"/>
              </a:ext>
            </a:extLst>
          </p:cNvPr>
          <p:cNvSpPr/>
          <p:nvPr/>
        </p:nvSpPr>
        <p:spPr>
          <a:xfrm>
            <a:off x="-38100" y="9105900"/>
            <a:ext cx="18364200" cy="1162538"/>
          </a:xfrm>
          <a:prstGeom prst="rect">
            <a:avLst/>
          </a:prstGeom>
          <a:solidFill>
            <a:srgbClr val="6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F1028221-CFC5-73CD-F2D1-8359EA68C230}"/>
              </a:ext>
            </a:extLst>
          </p:cNvPr>
          <p:cNvSpPr txBox="1"/>
          <p:nvPr/>
        </p:nvSpPr>
        <p:spPr>
          <a:xfrm>
            <a:off x="609600" y="664053"/>
            <a:ext cx="16163261" cy="99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6B1B1B"/>
                </a:solidFill>
                <a:latin typeface="Trade Gothic Next Heavy" panose="020B0903040303020004" pitchFamily="34" charset="0"/>
              </a:rPr>
              <a:t>The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7CD02-AD10-CC69-76FF-445AFB026B02}"/>
              </a:ext>
            </a:extLst>
          </p:cNvPr>
          <p:cNvSpPr txBox="1"/>
          <p:nvPr/>
        </p:nvSpPr>
        <p:spPr>
          <a:xfrm>
            <a:off x="914400" y="1765694"/>
            <a:ext cx="164592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limited to min. of 2 bedrooms and max. of 4 bedrooms.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000" b="1" dirty="0">
              <a:solidFill>
                <a:srgbClr val="1E1E1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73AC3-D95F-0807-CDA8-756085A9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2705100"/>
            <a:ext cx="11373300" cy="59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12236</TotalTime>
  <Words>1009</Words>
  <Application>Microsoft Office PowerPoint</Application>
  <PresentationFormat>Custom</PresentationFormat>
  <Paragraphs>191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Segoe UI</vt:lpstr>
      <vt:lpstr>Calibri</vt:lpstr>
      <vt:lpstr>Trade Gothic Next Heavy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dc:creator>Yvonne Etzel</dc:creator>
  <cp:lastModifiedBy>Jon Haas, P.E.</cp:lastModifiedBy>
  <cp:revision>97</cp:revision>
  <cp:lastPrinted>2022-04-05T13:50:56Z</cp:lastPrinted>
  <dcterms:created xsi:type="dcterms:W3CDTF">2006-08-16T00:00:00Z</dcterms:created>
  <dcterms:modified xsi:type="dcterms:W3CDTF">2024-05-07T00:32:58Z</dcterms:modified>
  <dc:identifier>DAEsJIUjYuY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2d944a-d8cc-4e36-b14f-6c2b6f27949c_Enabled">
    <vt:lpwstr>true</vt:lpwstr>
  </property>
  <property fmtid="{D5CDD505-2E9C-101B-9397-08002B2CF9AE}" pid="3" name="MSIP_Label_d22d944a-d8cc-4e36-b14f-6c2b6f27949c_SetDate">
    <vt:lpwstr>2024-02-01T04:01:52Z</vt:lpwstr>
  </property>
  <property fmtid="{D5CDD505-2E9C-101B-9397-08002B2CF9AE}" pid="4" name="MSIP_Label_d22d944a-d8cc-4e36-b14f-6c2b6f27949c_Method">
    <vt:lpwstr>Standard</vt:lpwstr>
  </property>
  <property fmtid="{D5CDD505-2E9C-101B-9397-08002B2CF9AE}" pid="5" name="MSIP_Label_d22d944a-d8cc-4e36-b14f-6c2b6f27949c_Name">
    <vt:lpwstr>Unrestricted</vt:lpwstr>
  </property>
  <property fmtid="{D5CDD505-2E9C-101B-9397-08002B2CF9AE}" pid="6" name="MSIP_Label_d22d944a-d8cc-4e36-b14f-6c2b6f27949c_SiteId">
    <vt:lpwstr>dfba1724-6a6b-43c4-a69e-8975e2b470e5</vt:lpwstr>
  </property>
  <property fmtid="{D5CDD505-2E9C-101B-9397-08002B2CF9AE}" pid="7" name="MSIP_Label_d22d944a-d8cc-4e36-b14f-6c2b6f27949c_ActionId">
    <vt:lpwstr>f76766e7-59a7-4d35-8fcb-fe7eb6454648</vt:lpwstr>
  </property>
  <property fmtid="{D5CDD505-2E9C-101B-9397-08002B2CF9AE}" pid="8" name="MSIP_Label_d22d944a-d8cc-4e36-b14f-6c2b6f27949c_ContentBits">
    <vt:lpwstr>0</vt:lpwstr>
  </property>
</Properties>
</file>